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C45FD-653A-4D0C-AFAC-838CBC398AC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7D63B-6F9E-4A50-B8DB-B0EBA1420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8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7D63B-6F9E-4A50-B8DB-B0EBA1420AB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7D63B-6F9E-4A50-B8DB-B0EBA1420AB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/>
              <a:t>Баскетбол (от англ. </a:t>
            </a:r>
            <a:r>
              <a:rPr lang="ru-RU" sz="2200" b="1" i="1" dirty="0" err="1" smtClean="0"/>
              <a:t>basket</a:t>
            </a:r>
            <a:r>
              <a:rPr lang="ru-RU" sz="2200" b="1" i="1" dirty="0" smtClean="0"/>
              <a:t> — корзина, </a:t>
            </a:r>
            <a:r>
              <a:rPr lang="ru-RU" sz="2200" b="1" i="1" dirty="0" err="1" smtClean="0"/>
              <a:t>ball</a:t>
            </a:r>
            <a:r>
              <a:rPr lang="ru-RU" sz="2200" b="1" i="1" dirty="0" smtClean="0"/>
              <a:t> — мяч) </a:t>
            </a:r>
            <a:r>
              <a:rPr lang="ru-RU" sz="2200" b="1" dirty="0" smtClean="0"/>
              <a:t>– олимпийский вид спорта, спортивная командная игра с мячом, цель в которой — забросить мяч в корзину соперника большее число раз, чем это сделает команда соперника в установленное время.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88c4ad028a7f.imag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8501122" cy="507209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5940444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/>
              <a:t>Ведение мяча с изменением направления и высоты отскока </a:t>
            </a:r>
            <a:r>
              <a:rPr lang="ru-RU" sz="2000" b="1" dirty="0" smtClean="0"/>
              <a:t>необходимо для того, чтобы обвести защитника слева и справа. Для этого нужно развести кисть руки и с шагом ноги в сторону перевести мяч толчком об пол в левую руку, подставив защитнику плечо, если обводить защитника слева, и в правую, если обводить защитника справа (рис.1).</a:t>
            </a:r>
            <a:br>
              <a:rPr lang="ru-RU" sz="2000" b="1" dirty="0" smtClean="0"/>
            </a:br>
            <a:r>
              <a:rPr lang="ru-RU" sz="2000" b="1" dirty="0" smtClean="0"/>
              <a:t>Изменяя направление, можно снизить и высоту отскока мяча (рис.2). Для этого нужно сильно согнуть ноги, низко опустить плечи и сразу же встретить отскочивший от пола мяч.</a:t>
            </a:r>
            <a:endParaRPr lang="ru-RU" sz="2000" dirty="0"/>
          </a:p>
        </p:txBody>
      </p:sp>
      <p:pic>
        <p:nvPicPr>
          <p:cNvPr id="4" name="Содержимое 3" descr="2б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14291"/>
            <a:ext cx="4500594" cy="2928958"/>
          </a:xfrm>
        </p:spPr>
      </p:pic>
      <p:pic>
        <p:nvPicPr>
          <p:cNvPr id="24578" name="Picture 2" descr="C:\Documents and Settings\User\Рабочий стол\3б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42915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5869006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/>
              <a:t>Остановка в два шага</a:t>
            </a:r>
            <a:r>
              <a:rPr lang="ru-RU" sz="2000" b="1" dirty="0" smtClean="0"/>
              <a:t> выполняется в конце ведения для внезапного прекращения движения. На пол ставится сначала одна нога, затем другая, которая делает стопорящий шаг и сохраняет последующее устойчивое положение тела. Сзади стоящая нога является опорной (осевой), вокруг которой можно выполнять повороты. </a:t>
            </a:r>
            <a:endParaRPr lang="ru-RU" sz="2000" b="1" dirty="0"/>
          </a:p>
        </p:txBody>
      </p:sp>
      <p:pic>
        <p:nvPicPr>
          <p:cNvPr id="4" name="Содержимое 3" descr="4б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428604"/>
            <a:ext cx="4471990" cy="417137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5869006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/>
              <a:t>Передача одной рукой от плеча</a:t>
            </a:r>
            <a:r>
              <a:rPr lang="ru-RU" sz="2000" b="1" dirty="0" smtClean="0"/>
              <a:t>. Этот прием используют для того, чтобы послать мяч на большее расстояние. Сначала мяч держат в двух руках на уровне груди, затем перекладывают на кисть одной руки (правой или левой), согнутой над плечом, придерживая его свободной рукой  и слегка поворачивая плечи. В момент передачи нужно резко повернуться и, разгибая руки, кистью направить мяч в нужном направлении. </a:t>
            </a:r>
            <a:endParaRPr lang="ru-RU" sz="2000" b="1" dirty="0"/>
          </a:p>
        </p:txBody>
      </p:sp>
      <p:pic>
        <p:nvPicPr>
          <p:cNvPr id="4" name="Содержимое 3" descr="5б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642918"/>
            <a:ext cx="4929222" cy="357339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54" cy="58690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/>
              <a:t>Бросок после ведения </a:t>
            </a:r>
            <a:r>
              <a:rPr lang="ru-RU" sz="2000" b="1" dirty="0" smtClean="0"/>
              <a:t>очень эффективен в нападении, так как производится с близкого расстояния и в высоком прыжке. Мяч после ведения нужно поймать под шаг правой ноги и выполнить шаг левой. В это время мяч поднять вверх на кисть бросающей руки. Затем, оттолкнувшись левой ногой, выполнить высокий прыжок и мягким движением кисти направить мяч в корзину.  </a:t>
            </a:r>
            <a:endParaRPr lang="ru-RU" sz="2000" b="1" dirty="0"/>
          </a:p>
        </p:txBody>
      </p:sp>
      <p:pic>
        <p:nvPicPr>
          <p:cNvPr id="4" name="Содержимое 3" descr="6б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785794"/>
            <a:ext cx="4900618" cy="386770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3143272" cy="5869006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/>
              <a:t>Бросок одной рукой от плеча с места </a:t>
            </a:r>
            <a:r>
              <a:rPr lang="ru-RU" sz="2000" b="1" dirty="0" smtClean="0"/>
              <a:t>выполняется из исходного положения – ступни на одной линии или правая впереди левой, ноги согнуты, мяч удерживается у плеча на кисти бросающей руки, другая придерживает его сбоку-спереди.  В момент броска, одновременно разгибая ноги, мяч выносят вверх-вперед  и мягким толчком кисти направляют по высокой дуге в корзину. </a:t>
            </a:r>
            <a:endParaRPr lang="ru-RU" sz="2000" b="1" dirty="0"/>
          </a:p>
        </p:txBody>
      </p:sp>
      <p:pic>
        <p:nvPicPr>
          <p:cNvPr id="4" name="Содержимое 3" descr="7б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928670"/>
            <a:ext cx="4829180" cy="350979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58690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 smtClean="0"/>
              <a:t>История возникновения и развития баскетбола.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b="1" dirty="0" smtClean="0"/>
              <a:t>В 1891 году в Соединенных Штатах Америки молодой преподаватель, уроженец Канады - Джеймс </a:t>
            </a:r>
            <a:r>
              <a:rPr lang="ru-RU" sz="2200" b="1" dirty="0" err="1" smtClean="0"/>
              <a:t>Нейсмит</a:t>
            </a:r>
            <a:r>
              <a:rPr lang="ru-RU" sz="2200" b="1" dirty="0" smtClean="0"/>
              <a:t>, пытаясь “оживить” уроки по гимнастики, прикрепил две корзины из-под фруктов к перилам балкона и предложил забрасывать туда футбольные мячи. Получившаяся игра лишь отдаленно напоминала современный баскетбол. Ни о каком ведении даже речи не шло, игроки перекидывали мяч друг другу и затем пытались закинуть его в корзину. Побеждала команда, забросившая большее количество мячей. </a:t>
            </a:r>
            <a:endParaRPr lang="ru-RU" b="1" dirty="0"/>
          </a:p>
        </p:txBody>
      </p:sp>
      <p:pic>
        <p:nvPicPr>
          <p:cNvPr id="4" name="Содержимое 3" descr="neismi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500042"/>
            <a:ext cx="3643343" cy="435771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579756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700" b="1" dirty="0" smtClean="0"/>
              <a:t>Через </a:t>
            </a:r>
            <a:r>
              <a:rPr lang="ru-RU" sz="1700" b="1" dirty="0" smtClean="0"/>
              <a:t>год </a:t>
            </a:r>
            <a:r>
              <a:rPr lang="ru-RU" sz="1700" b="1" dirty="0" err="1" smtClean="0"/>
              <a:t>Нейсмит</a:t>
            </a:r>
            <a:r>
              <a:rPr lang="ru-RU" sz="1700" b="1" dirty="0" smtClean="0"/>
              <a:t> разработал первые правила игры в баскетбол. </a:t>
            </a:r>
            <a:br>
              <a:rPr lang="ru-RU" sz="1700" b="1" dirty="0" smtClean="0"/>
            </a:br>
            <a:r>
              <a:rPr lang="ru-RU" sz="1700" b="1" dirty="0" smtClean="0"/>
              <a:t>Первые же матчи по этим правилам вызвали и первые их изменения. Постепенно баскетбол из США проник сначала на Восток – Японию, Китай, Филиппины, а потом в Европу и Южную Америку. </a:t>
            </a:r>
            <a:br>
              <a:rPr lang="ru-RU" sz="1700" b="1" dirty="0" smtClean="0"/>
            </a:br>
            <a:r>
              <a:rPr lang="ru-RU" sz="1700" b="1" dirty="0" smtClean="0"/>
              <a:t>Самый первый международный матч состоялся в 1904 году, а в 1936 году баскетбол попал в программу летних Олимпийских игр, прошедших в Берлине. Первым олимпийским чемпионом стала сборная США.</a:t>
            </a:r>
            <a:br>
              <a:rPr lang="ru-RU" sz="1700" b="1" dirty="0" smtClean="0"/>
            </a:br>
            <a:r>
              <a:rPr lang="ru-RU" sz="1700" b="1" dirty="0" smtClean="0"/>
              <a:t>Регулярные чемпионаты мира по баскетболу среди мужчин проводятся с 1950 года, среди женщин — с 1953 года, а чемпионаты Европы — с 1935 года.</a:t>
            </a:r>
            <a:br>
              <a:rPr lang="ru-RU" sz="1700" b="1" dirty="0" smtClean="0"/>
            </a:br>
            <a:r>
              <a:rPr lang="ru-RU" sz="1700" b="1" dirty="0" smtClean="0"/>
              <a:t>Наибольшего развития игра достигла в США, где был организован один из сильнейших баскетбольных чемпионатов — чемпионат Национальной баскетбольной ассоциации (НБА).</a:t>
            </a:r>
            <a:br>
              <a:rPr lang="ru-RU" sz="1700" b="1" dirty="0" smtClean="0"/>
            </a:br>
            <a:r>
              <a:rPr lang="ru-RU" sz="1700" b="1" dirty="0" smtClean="0"/>
              <a:t>В новейшей истории чемпионат России по баскетболу среди мужчин проводится с 1992 года. Наибольшее количество титулов у ЦСКА — 18.</a:t>
            </a:r>
            <a:br>
              <a:rPr lang="ru-RU" sz="1700" b="1" dirty="0" smtClean="0"/>
            </a:br>
            <a:r>
              <a:rPr lang="ru-RU" sz="1700" b="1" dirty="0" smtClean="0"/>
              <a:t>В 2007 году сборная России по баскетболу под руководством тренера-израильтянина американского происхождения Дэвида </a:t>
            </a:r>
            <a:r>
              <a:rPr lang="ru-RU" sz="1700" b="1" dirty="0" err="1" smtClean="0"/>
              <a:t>Блатта</a:t>
            </a:r>
            <a:r>
              <a:rPr lang="ru-RU" sz="1700" b="1" dirty="0" smtClean="0"/>
              <a:t> впервые была первой на чемпионате Европы.</a:t>
            </a:r>
            <a:br>
              <a:rPr lang="ru-RU" sz="17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istoria-basketbol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3504" y="500042"/>
            <a:ext cx="3786214" cy="441618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5000660" cy="5869006"/>
          </a:xfrm>
        </p:spPr>
        <p:txBody>
          <a:bodyPr>
            <a:normAutofit fontScale="90000"/>
          </a:bodyPr>
          <a:lstStyle/>
          <a:p>
            <a:pPr algn="l"/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600" b="1" i="1" dirty="0" smtClean="0"/>
              <a:t>Правила баскетбола.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Правила игры в баскетбол неоднократно менялись вплоть до 2004 года, когда оформился окончательный вариант правил, который считается актуальным до сегодняшнего дня. </a:t>
            </a:r>
            <a:br>
              <a:rPr lang="ru-RU" sz="1600" b="1" dirty="0" smtClean="0"/>
            </a:br>
            <a:r>
              <a:rPr lang="ru-RU" sz="1600" b="1" dirty="0" smtClean="0"/>
              <a:t>1. В баскетбол играют две команды. Обычно команда состоит из 12 человек, 5 из которых являются полевыми, а остальные считаются игроками на замену.</a:t>
            </a:r>
            <a:br>
              <a:rPr lang="ru-RU" sz="1600" b="1" dirty="0" smtClean="0"/>
            </a:br>
            <a:r>
              <a:rPr lang="ru-RU" sz="1600" b="1" dirty="0" smtClean="0"/>
              <a:t>2. Баскетбольный матч состоит из 4 периодов или таймов по 10 минут.</a:t>
            </a:r>
            <a:br>
              <a:rPr lang="ru-RU" sz="1600" b="1" dirty="0" smtClean="0"/>
            </a:br>
            <a:r>
              <a:rPr lang="ru-RU" sz="1600" b="1" dirty="0" smtClean="0"/>
              <a:t>3. Заброшенный в корзину мяч может приносить разное количество очков своей команде. Если мяч заброшен во время штрафного броска, то команда зарабатывает 1 очко. Если мяч заброшен со средней или близкой дистанции (ближе 3-х очковой линии), то команде дается 2 очка. Три очка зарабатывает команда, если мяч заброшен из-за трехочковой линии. </a:t>
            </a:r>
            <a:br>
              <a:rPr lang="ru-RU" sz="1600" b="1" dirty="0" smtClean="0"/>
            </a:br>
            <a:r>
              <a:rPr lang="ru-RU" sz="1600" b="1" dirty="0" smtClean="0"/>
              <a:t>4. Если в основное время обе команды набрали одинаковое число очков, то назначается 5 минутный овертайм, если и он закончился в ничью, то назначается следующий и так до тех пор, пока не будет определен победитель. </a:t>
            </a:r>
            <a:br>
              <a:rPr lang="ru-RU" sz="1600" b="1" dirty="0" smtClean="0"/>
            </a:br>
            <a:r>
              <a:rPr lang="ru-RU" sz="1600" b="1" dirty="0" smtClean="0"/>
              <a:t>5. Правило 3 секунд – правило, которое запрещает любому игроку атакующей команды находиться в зоне штрафного броска более трех секунд. </a:t>
            </a:r>
            <a:br>
              <a:rPr lang="ru-RU" sz="1600" b="1" dirty="0" smtClean="0"/>
            </a:br>
            <a:r>
              <a:rPr lang="ru-RU" sz="1600" b="1" dirty="0" smtClean="0"/>
              <a:t>6. Правило двух шагов в баскетболе. Игроку разрешается сделать только два шага с мячом, после чего он должен либо произвести бросок, либо отдать пас.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FreiwurfNowitz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285728"/>
            <a:ext cx="3543312" cy="2286016"/>
          </a:xfrm>
        </p:spPr>
      </p:pic>
      <p:pic>
        <p:nvPicPr>
          <p:cNvPr id="14338" name="Picture 2" descr="C:\Documents and Settings\User\Рабочий стол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71810"/>
            <a:ext cx="3857652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5072098" cy="586900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Баскетбольное поле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 Игровое поле для баскетбола имеет прямоугольную форму и твердое покрытие. Размер площадки для баскетбола должен составлять 28 метров в длину и 15 метров в ширину (стандарт). </a:t>
            </a:r>
            <a:br>
              <a:rPr lang="ru-RU" sz="1800" b="1" dirty="0" smtClean="0"/>
            </a:br>
            <a:r>
              <a:rPr lang="ru-RU" sz="1800" b="1" i="1" dirty="0" smtClean="0"/>
              <a:t>Разметка площадки: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1. Ограничивающие линии. Проходят по всему периметру площадки (2 короткие лицевые линии и 2 длинные боковые). </a:t>
            </a:r>
            <a:br>
              <a:rPr lang="ru-RU" sz="1800" b="1" dirty="0" smtClean="0"/>
            </a:br>
            <a:r>
              <a:rPr lang="ru-RU" sz="1800" b="1" dirty="0" smtClean="0"/>
              <a:t>2. Центральная линия. Проводится от одной боковой линии к другой и при этом она параллельна к лицевым линиям. </a:t>
            </a:r>
            <a:br>
              <a:rPr lang="ru-RU" sz="1800" b="1" dirty="0" smtClean="0"/>
            </a:br>
            <a:r>
              <a:rPr lang="ru-RU" sz="1800" b="1" dirty="0" smtClean="0"/>
              <a:t>3. Центральная зона представляет собой круг (радиус 1,80 м) и расположена ровно в центре баскетбольного поля. </a:t>
            </a:r>
            <a:br>
              <a:rPr lang="ru-RU" sz="1800" b="1" dirty="0" smtClean="0"/>
            </a:br>
            <a:r>
              <a:rPr lang="ru-RU" sz="1800" b="1" dirty="0" smtClean="0"/>
              <a:t>4. Трехочковые линии представляют собой полукруги радиусом 6,75 м, проведённые до пересечения с параллельными (лицевыми) линиями. </a:t>
            </a:r>
            <a:br>
              <a:rPr lang="ru-RU" sz="1800" b="1" dirty="0" smtClean="0"/>
            </a:br>
            <a:r>
              <a:rPr lang="ru-RU" sz="1800" b="1" dirty="0" smtClean="0"/>
              <a:t>5. Линии штрафного броска. Линия штрафного броска наносится длиной 3,60 м параллельно каждой лицевой линии так, чтобы её дальний край располагался на расстоянии 5,80 метров от внутреннего края лицевой линии, а её середина находилась на воображаемой линии, соединяющей середины обеих лицевых линий. </a:t>
            </a:r>
            <a:br>
              <a:rPr lang="ru-RU" sz="18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basket-po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1357298"/>
            <a:ext cx="3786214" cy="421484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586900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Баскетбольный мя</a:t>
            </a:r>
            <a:r>
              <a:rPr lang="ru-RU" sz="2000" b="1" dirty="0" smtClean="0"/>
              <a:t>ч имеет сферическую форму, выкрашен в утвержденный оттенок оранжевого цвета и имеет рисунок в виде восьми вставок и черных швов. В играх мужских команд используются мячи «7 размера», в играх женских команд — «6 размера».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72066" y="142852"/>
          <a:ext cx="3786213" cy="2571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71"/>
                <a:gridCol w="1262071"/>
                <a:gridCol w="1262071"/>
              </a:tblGrid>
              <a:tr h="93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Размер баскетбольного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мяча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Длина окружности, мм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Масса, 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Размер 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750-780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567-650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Размер 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720-740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500-540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Размер 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690-710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470-500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Размер 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560-580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300-330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361" name="Picture 1" descr="C:\Documents and Settings\User\Рабочий стол\basketbolnyy-my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68" y="2786058"/>
            <a:ext cx="4429188" cy="367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4714908" cy="5869006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/>
              <a:t>Судейство в баскетболе.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На баскетбольном матче присутствуют: </a:t>
            </a:r>
            <a:br>
              <a:rPr lang="ru-RU" sz="2000" b="1" dirty="0" smtClean="0"/>
            </a:br>
            <a:r>
              <a:rPr lang="ru-RU" sz="2000" b="1" dirty="0" smtClean="0"/>
              <a:t>- старший судья и судья; </a:t>
            </a:r>
            <a:br>
              <a:rPr lang="ru-RU" sz="2000" b="1" dirty="0" smtClean="0"/>
            </a:br>
            <a:r>
              <a:rPr lang="ru-RU" sz="2000" b="1" dirty="0" smtClean="0"/>
              <a:t>- секундометрист; </a:t>
            </a:r>
            <a:br>
              <a:rPr lang="ru-RU" sz="2000" b="1" dirty="0" smtClean="0"/>
            </a:br>
            <a:r>
              <a:rPr lang="ru-RU" sz="2000" b="1" dirty="0" smtClean="0"/>
              <a:t>- секретарь; </a:t>
            </a:r>
            <a:br>
              <a:rPr lang="ru-RU" sz="2000" b="1" dirty="0" smtClean="0"/>
            </a:br>
            <a:r>
              <a:rPr lang="ru-RU" sz="2000" b="1" dirty="0" smtClean="0"/>
              <a:t>- помощник секретаря; </a:t>
            </a:r>
            <a:br>
              <a:rPr lang="ru-RU" sz="2000" b="1" dirty="0" smtClean="0"/>
            </a:br>
            <a:r>
              <a:rPr lang="ru-RU" sz="2000" b="1" dirty="0" smtClean="0"/>
              <a:t>- оператор 30-ти секунд. </a:t>
            </a:r>
            <a:br>
              <a:rPr lang="ru-RU" sz="2000" b="1" dirty="0" smtClean="0"/>
            </a:br>
            <a:r>
              <a:rPr lang="ru-RU" sz="2000" b="1" dirty="0" smtClean="0"/>
              <a:t>Форма Судей: рубашка серого цвета; длинные брюки черного цвета; черная баскетбольная обувь.</a:t>
            </a:r>
            <a:endParaRPr lang="ru-RU" sz="2000" b="1" dirty="0"/>
          </a:p>
        </p:txBody>
      </p:sp>
      <p:pic>
        <p:nvPicPr>
          <p:cNvPr id="4" name="Содержимое 3" descr="609472-15193945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428604"/>
            <a:ext cx="3857652" cy="321471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Рабочий стол\26107_html_5a0c23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5940444"/>
          </a:xfrm>
        </p:spPr>
        <p:txBody>
          <a:bodyPr>
            <a:normAutofit/>
          </a:bodyPr>
          <a:lstStyle/>
          <a:p>
            <a:pPr algn="l"/>
            <a:r>
              <a:rPr lang="ru-RU" sz="2000" b="1" u="sng" dirty="0" smtClean="0"/>
              <a:t>Основные приемы игры.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Защитная стойка </a:t>
            </a:r>
            <a:r>
              <a:rPr lang="ru-RU" sz="2000" b="1" dirty="0" smtClean="0"/>
              <a:t>используется при всех игровых передвижениях. При этом ноги сильно согнуты в коленях, что позволяет делать мягкие, скользящие шаги, выполняя перекат с пятки на носок, без подпрыгивания (руки согнуты и разведены в стороны).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Содержимое 3" descr="1б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1214422"/>
            <a:ext cx="4500593" cy="335758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343</Words>
  <Application>Microsoft Office PowerPoint</Application>
  <PresentationFormat>Экран (4:3)</PresentationFormat>
  <Paragraphs>31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Баскетбол (от англ. basket — корзина, ball — мяч) – олимпийский вид спорта, спортивная командная игра с мячом, цель в которой — забросить мяч в корзину соперника большее число раз, чем это сделает команда соперника в установленное время.  </vt:lpstr>
      <vt:lpstr>История возникновения и развития баскетбола.   В 1891 году в Соединенных Штатах Америки молодой преподаватель, уроженец Канады - Джеймс Нейсмит, пытаясь “оживить” уроки по гимнастики, прикрепил две корзины из-под фруктов к перилам балкона и предложил забрасывать туда футбольные мячи. Получившаяся игра лишь отдаленно напоминала современный баскетбол. Ни о каком ведении даже речи не шло, игроки перекидывали мяч друг другу и затем пытались закинуть его в корзину. Побеждала команда, забросившая большее количество мячей. </vt:lpstr>
      <vt:lpstr>     Через год Нейсмит разработал первые правила игры в баскетбол.  Первые же матчи по этим правилам вызвали и первые их изменения. Постепенно баскетбол из США проник сначала на Восток – Японию, Китай, Филиппины, а потом в Европу и Южную Америку.  Самый первый международный матч состоялся в 1904 году, а в 1936 году баскетбол попал в программу летних Олимпийских игр, прошедших в Берлине. Первым олимпийским чемпионом стала сборная США. Регулярные чемпионаты мира по баскетболу среди мужчин проводятся с 1950 года, среди женщин — с 1953 года, а чемпионаты Европы — с 1935 года. Наибольшего развития игра достигла в США, где был организован один из сильнейших баскетбольных чемпионатов — чемпионат Национальной баскетбольной ассоциации (НБА). В новейшей истории чемпионат России по баскетболу среди мужчин проводится с 1992 года. Наибольшее количество титулов у ЦСКА — 18. В 2007 году сборная России по баскетболу под руководством тренера-израильтянина американского происхождения Дэвида Блатта впервые была первой на чемпионате Европы.     </vt:lpstr>
      <vt:lpstr>             Правила баскетбола. Правила игры в баскетбол неоднократно менялись вплоть до 2004 года, когда оформился окончательный вариант правил, который считается актуальным до сегодняшнего дня.  1. В баскетбол играют две команды. Обычно команда состоит из 12 человек, 5 из которых являются полевыми, а остальные считаются игроками на замену. 2. Баскетбольный матч состоит из 4 периодов или таймов по 10 минут. 3. Заброшенный в корзину мяч может приносить разное количество очков своей команде. Если мяч заброшен во время штрафного броска, то команда зарабатывает 1 очко. Если мяч заброшен со средней или близкой дистанции (ближе 3-х очковой линии), то команде дается 2 очка. Три очка зарабатывает команда, если мяч заброшен из-за трехочковой линии.  4. Если в основное время обе команды набрали одинаковое число очков, то назначается 5 минутный овертайм, если и он закончился в ничью, то назначается следующий и так до тех пор, пока не будет определен победитель.  5. Правило 3 секунд – правило, которое запрещает любому игроку атакующей команды находиться в зоне штрафного броска более трех секунд.  6. Правило двух шагов в баскетболе. Игроку разрешается сделать только два шага с мячом, после чего он должен либо произвести бросок, либо отдать пас.         </vt:lpstr>
      <vt:lpstr>         Баскетбольное поле.  Игровое поле для баскетбола имеет прямоугольную форму и твердое покрытие. Размер площадки для баскетбола должен составлять 28 метров в длину и 15 метров в ширину (стандарт).  Разметка площадки: 1. Ограничивающие линии. Проходят по всему периметру площадки (2 короткие лицевые линии и 2 длинные боковые).  2. Центральная линия. Проводится от одной боковой линии к другой и при этом она параллельна к лицевым линиям.  3. Центральная зона представляет собой круг (радиус 1,80 м) и расположена ровно в центре баскетбольного поля.  4. Трехочковые линии представляют собой полукруги радиусом 6,75 м, проведённые до пересечения с параллельными (лицевыми) линиями.  5. Линии штрафного броска. Линия штрафного броска наносится длиной 3,60 м параллельно каждой лицевой линии так, чтобы её дальний край располагался на расстоянии 5,80 метров от внутреннего края лицевой линии, а её середина находилась на воображаемой линии, соединяющей середины обеих лицевых линий.        </vt:lpstr>
      <vt:lpstr> Баскетбольный мяч имеет сферическую форму, выкрашен в утвержденный оттенок оранжевого цвета и имеет рисунок в виде восьми вставок и черных швов. В играх мужских команд используются мячи «7 размера», в играх женских команд — «6 размера».  </vt:lpstr>
      <vt:lpstr>Судейство в баскетболе. На баскетбольном матче присутствуют:  - старший судья и судья;  - секундометрист;  - секретарь;  - помощник секретаря;  - оператор 30-ти секунд.  Форма Судей: рубашка серого цвета; длинные брюки черного цвета; черная баскетбольная обувь.</vt:lpstr>
      <vt:lpstr>Презентация PowerPoint</vt:lpstr>
      <vt:lpstr>Основные приемы игры.   Защитная стойка используется при всех игровых передвижениях. При этом ноги сильно согнуты в коленях, что позволяет делать мягкие, скользящие шаги, выполняя перекат с пятки на носок, без подпрыгивания (руки согнуты и разведены в стороны).         </vt:lpstr>
      <vt:lpstr>Ведение мяча с изменением направления и высоты отскока необходимо для того, чтобы обвести защитника слева и справа. Для этого нужно развести кисть руки и с шагом ноги в сторону перевести мяч толчком об пол в левую руку, подставив защитнику плечо, если обводить защитника слева, и в правую, если обводить защитника справа (рис.1). Изменяя направление, можно снизить и высоту отскока мяча (рис.2). Для этого нужно сильно согнуть ноги, низко опустить плечи и сразу же встретить отскочивший от пола мяч.</vt:lpstr>
      <vt:lpstr>Остановка в два шага выполняется в конце ведения для внезапного прекращения движения. На пол ставится сначала одна нога, затем другая, которая делает стопорящий шаг и сохраняет последующее устойчивое положение тела. Сзади стоящая нога является опорной (осевой), вокруг которой можно выполнять повороты. </vt:lpstr>
      <vt:lpstr>Передача одной рукой от плеча. Этот прием используют для того, чтобы послать мяч на большее расстояние. Сначала мяч держат в двух руках на уровне груди, затем перекладывают на кисть одной руки (правой или левой), согнутой над плечом, придерживая его свободной рукой  и слегка поворачивая плечи. В момент передачи нужно резко повернуться и, разгибая руки, кистью направить мяч в нужном направлении. </vt:lpstr>
      <vt:lpstr>Бросок после ведения очень эффективен в нападении, так как производится с близкого расстояния и в высоком прыжке. Мяч после ведения нужно поймать под шаг правой ноги и выполнить шаг левой. В это время мяч поднять вверх на кисть бросающей руки. Затем, оттолкнувшись левой ногой, выполнить высокий прыжок и мягким движением кисти направить мяч в корзину.  </vt:lpstr>
      <vt:lpstr>Бросок одной рукой от плеча с места выполняется из исходного положения – ступни на одной линии или правая впереди левой, ноги согнуты, мяч удерживается у плеча на кисти бросающей руки, другая придерживает его сбоку-спереди.  В момент броска, одновременно разгибая ноги, мяч выносят вверх-вперед  и мягким толчком кисти направляют по высокой дуге в корзину.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и развития баскетбола  </dc:title>
  <cp:lastModifiedBy>школа спортзал</cp:lastModifiedBy>
  <cp:revision>20</cp:revision>
  <dcterms:modified xsi:type="dcterms:W3CDTF">2020-11-30T07:38:08Z</dcterms:modified>
</cp:coreProperties>
</file>